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3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4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omments/comment15.xml" ContentType="application/vnd.openxmlformats-officedocument.presentationml.comment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19"/>
  </p:notesMasterIdLst>
  <p:sldIdLst>
    <p:sldId id="297" r:id="rId2"/>
    <p:sldId id="299" r:id="rId3"/>
    <p:sldId id="300" r:id="rId4"/>
    <p:sldId id="301" r:id="rId5"/>
    <p:sldId id="316" r:id="rId6"/>
    <p:sldId id="302" r:id="rId7"/>
    <p:sldId id="304" r:id="rId8"/>
    <p:sldId id="305" r:id="rId9"/>
    <p:sldId id="306" r:id="rId10"/>
    <p:sldId id="307" r:id="rId11"/>
    <p:sldId id="317" r:id="rId12"/>
    <p:sldId id="308" r:id="rId13"/>
    <p:sldId id="310" r:id="rId14"/>
    <p:sldId id="312" r:id="rId15"/>
    <p:sldId id="313" r:id="rId16"/>
    <p:sldId id="318" r:id="rId17"/>
    <p:sldId id="314" r:id="rId18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5045D53-DA9D-430B-AAE0-95869BD6C6D3}">
          <p14:sldIdLst>
            <p14:sldId id="297"/>
            <p14:sldId id="299"/>
            <p14:sldId id="300"/>
            <p14:sldId id="301"/>
            <p14:sldId id="316"/>
            <p14:sldId id="302"/>
            <p14:sldId id="304"/>
            <p14:sldId id="305"/>
            <p14:sldId id="306"/>
            <p14:sldId id="307"/>
            <p14:sldId id="317"/>
            <p14:sldId id="308"/>
            <p14:sldId id="310"/>
            <p14:sldId id="312"/>
            <p14:sldId id="313"/>
            <p14:sldId id="318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Зауербрей Екатерина Олеговна" initials="ЗЕО" lastIdx="1" clrIdx="0">
    <p:extLst>
      <p:ext uri="{19B8F6BF-5375-455C-9EA6-DF929625EA0E}">
        <p15:presenceInfo xmlns:p15="http://schemas.microsoft.com/office/powerpoint/2012/main" userId="S-1-5-21-3459247-3763285414-3421907777-463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9807"/>
    <a:srgbClr val="A98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14439583341311"/>
          <c:y val="5.1570367526541941E-2"/>
          <c:w val="0.490958020947864"/>
          <c:h val="0.692324616452313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кол-во проектов НПА,  в отношении которых проведена внутренняя антикоррупционная экспертиза</c:v>
                </c:pt>
                <c:pt idx="1">
                  <c:v>Кол-во коррупциогенных факторов, выявленных в проектах НПА и исключенных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169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6-4B54-833B-88895992319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кол-во проектов НПА,  в отношении которых проведена внутренняя антикоррупционная экспертиза</c:v>
                </c:pt>
                <c:pt idx="1">
                  <c:v>Кол-во коррупциогенных факторов, выявленных в проектах НПА и исключенных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142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66-4B54-833B-888959923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23948968"/>
        <c:axId val="482156640"/>
      </c:barChart>
      <c:catAx>
        <c:axId val="423948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2156640"/>
        <c:crosses val="autoZero"/>
        <c:auto val="1"/>
        <c:lblAlgn val="ctr"/>
        <c:lblOffset val="100"/>
        <c:noMultiLvlLbl val="0"/>
      </c:catAx>
      <c:valAx>
        <c:axId val="482156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948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гос.служащих, представивших сведения о доходах, расходах, об имуществе и обязательствах имущественного характера  </c:v>
                </c:pt>
                <c:pt idx="1">
                  <c:v>Кол-во руководителей учреждений, представивших сведения о доходах,  об имуществе и обязательствах имущественного характера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</c:v>
                </c:pt>
                <c:pt idx="1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84-48A7-99EC-AE656D296D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гос.служащих, представивших сведения о доходах, расходах, об имуществе и обязательствах имущественного характера  </c:v>
                </c:pt>
                <c:pt idx="1">
                  <c:v>Кол-во руководителей учреждений, представивших сведения о доходах,  об имуществе и обязательствах имущественного характера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97</c:v>
                </c:pt>
                <c:pt idx="1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84-48A7-99EC-AE656D296D1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92797784"/>
        <c:axId val="292798176"/>
      </c:barChart>
      <c:catAx>
        <c:axId val="292797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7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7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обращений в отношении государственных учреждений здравоохранения</c:v>
                </c:pt>
                <c:pt idx="1">
                  <c:v>Кол-во обращений в отношении гражданских служащих Министерства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7F-4F97-828E-423715DA786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7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77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обращений в отношении государственных учреждений здравоохранения</c:v>
                </c:pt>
                <c:pt idx="1">
                  <c:v>Кол-во обращений в отношении гражданских служащих Министерства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7F-4F97-828E-423715DA78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92797784"/>
        <c:axId val="292798176"/>
      </c:barChart>
      <c:catAx>
        <c:axId val="292797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7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7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</c:f>
              <c:strCache>
                <c:ptCount val="1"/>
                <c:pt idx="0">
                  <c:v>Кол-во заседаний Комиссий по соблюдению требований к служебному поведению и урегулированию конфликта интересов</c:v>
                </c:pt>
              </c:strCache>
            </c:strRef>
          </c:cat>
          <c:val>
            <c:numRef>
              <c:f>Лист1!$B$2:$B$2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60-4038-A250-DBDF158D27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7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77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</c:f>
              <c:strCache>
                <c:ptCount val="1"/>
                <c:pt idx="0">
                  <c:v>Кол-во заседаний Комиссий по соблюдению требований к служебному поведению и урегулированию конфликта интересов</c:v>
                </c:pt>
              </c:strCache>
            </c:strRef>
          </c:cat>
          <c:val>
            <c:numRef>
              <c:f>Лист1!$C$2:$C$2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60-4038-A250-DBDF158D27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92797784"/>
        <c:axId val="292798176"/>
      </c:barChart>
      <c:catAx>
        <c:axId val="292797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153831567506269E-2"/>
          <c:y val="6.697284578762018E-2"/>
          <c:w val="0.93984616843249369"/>
          <c:h val="0.51597220548798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8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58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Профразвитие в сфере противодействия коррупции для впервые поступивших </c:v>
                </c:pt>
                <c:pt idx="1">
                  <c:v>Профразвитие в сфере противодействия коррупции для служащих, участвующих в противодействии коррупции</c:v>
                </c:pt>
                <c:pt idx="2">
                  <c:v>Профразвитие в сфере противодействия коррупции для служащих, утвержденных в составке контрактной службы</c:v>
                </c:pt>
              </c:strCache>
            </c:strRef>
          </c:cat>
          <c:val>
            <c:numRef>
              <c:f>Лист1!$A$2:$A$5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E7-4E5C-83AC-7E07617451DB}"/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8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8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Профразвитие в сфере противодействия коррупции для впервые поступивших </c:v>
                </c:pt>
                <c:pt idx="1">
                  <c:v>Профразвитие в сфере противодействия коррупции для служащих, участвующих в противодействии коррупции</c:v>
                </c:pt>
                <c:pt idx="2">
                  <c:v>Профразвитие в сфере противодействия коррупции для служащих, утвержденных в составке контрактной службы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18</c:v>
                </c:pt>
                <c:pt idx="1">
                  <c:v>20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E7-4E5C-83AC-7E07617451DB}"/>
            </c:ext>
          </c:extLst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2024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8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8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Профразвитие в сфере противодействия коррупции для впервые поступивших </c:v>
                </c:pt>
                <c:pt idx="1">
                  <c:v>Профразвитие в сфере противодействия коррупции для служащих, участвующих в противодействии коррупции</c:v>
                </c:pt>
                <c:pt idx="2">
                  <c:v>Профразвитие в сфере противодействия коррупции для служащих, утвержденных в составке контрактной службы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3"/>
                <c:pt idx="0">
                  <c:v>5</c:v>
                </c:pt>
                <c:pt idx="1">
                  <c:v>21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E7-4E5C-83AC-7E07617451DB}"/>
            </c:ext>
          </c:extLst>
        </c:ser>
        <c:ser>
          <c:idx val="3"/>
          <c:order val="3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8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58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Профразвитие в сфере противодействия коррупции для впервые поступивших </c:v>
                </c:pt>
                <c:pt idx="1">
                  <c:v>Профразвитие в сфере противодействия коррупции для служащих, участвующих в противодействии коррупции</c:v>
                </c:pt>
                <c:pt idx="2">
                  <c:v>Профразвитие в сфере противодействия коррупции для служащих, утвержденных в составке контрактной службы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9-B3E7-4E5C-83AC-7E07617451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92797784"/>
        <c:axId val="292798176"/>
      </c:barChart>
      <c:catAx>
        <c:axId val="292797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9928037280538098"/>
          <c:y val="0.82100556674167946"/>
          <c:w val="0.1912710450967712"/>
          <c:h val="7.26365275399978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57C58707-1D66-4AF3-A4D2-A66D9D34F60A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352"/>
            <a:ext cx="5438140" cy="4468177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705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705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EB270F8A-52DF-4C0E-B104-D713EA3B8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25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70F8A-52DF-4C0E-B104-D713EA3B8DE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027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6445-921C-4594-A207-FFC87E95644C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16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8725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02074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09173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39610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847938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72510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C28EB-7D19-4BA6-A2C1-80ABC33689E0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897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B16-4C3F-48AC-AF22-AEC5ECABE49C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7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8208-BB20-442C-8804-F8F94B0EE5B9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4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15E5-9249-4CCA-A12B-2E4824F77DE0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16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54964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32DF-0C51-41B3-B0A4-BFE956724623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44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55AA-421B-4A73-A27E-85C5F8D320B3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64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2EE8-4A23-4993-B7FF-2CB47C06CCCF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97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B2CD-5707-4D43-ADC7-C7E35988DDB0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37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81883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6D9A116-E2F6-4189-B93A-80733C134451}" type="datetime1">
              <a:rPr lang="ru-RU" smtClean="0"/>
              <a:t>19.03.2025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8442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0.xml"/><Relationship Id="rId4" Type="http://schemas.openxmlformats.org/officeDocument/2006/relationships/hyperlink" Target="https://minzdrav.midural.r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4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5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6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6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8192" y="1916832"/>
            <a:ext cx="8616827" cy="240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Отчет о результатах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выполнения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2024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году </a:t>
            </a:r>
            <a:endParaRPr lang="ru-RU" sz="2800" b="1" dirty="0" smtClean="0">
              <a:ln w="0"/>
              <a:solidFill>
                <a:schemeClr val="accent6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плана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работы Министерства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здравоохранения Свердловской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области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противодействию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 на 2021–2024 годы</a:t>
            </a:r>
          </a:p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endParaRPr lang="ru-RU" sz="32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825" y="3438529"/>
            <a:ext cx="2770501" cy="3435423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</p:pic>
      <p:sp>
        <p:nvSpPr>
          <p:cNvPr id="12" name="TextBox 11"/>
          <p:cNvSpPr txBox="1"/>
          <p:nvPr/>
        </p:nvSpPr>
        <p:spPr>
          <a:xfrm>
            <a:off x="107504" y="4169756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утвержденного приказом Министерства </a:t>
            </a:r>
            <a:br>
              <a:rPr lang="ru-RU" sz="15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5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28.05.2021 № 1128-п (с изм. от22.07.2021 </a:t>
            </a:r>
            <a:r>
              <a:rPr lang="ru-RU" sz="15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15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5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1653-п, от </a:t>
            </a:r>
            <a:r>
              <a:rPr lang="ru-RU" sz="15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15.09.2021 </a:t>
            </a:r>
            <a:r>
              <a:rPr lang="ru-RU" sz="15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</a:t>
            </a:r>
            <a:r>
              <a:rPr lang="ru-RU" sz="15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5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2065-п, </a:t>
            </a:r>
            <a:br>
              <a:rPr lang="ru-RU" sz="15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5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31.01.2024 № 203-п, от 05.09.2024 № </a:t>
            </a:r>
            <a:r>
              <a:rPr lang="ru-RU" sz="15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2108-п)</a:t>
            </a:r>
          </a:p>
        </p:txBody>
      </p:sp>
    </p:spTree>
    <p:extLst>
      <p:ext uri="{BB962C8B-B14F-4D97-AF65-F5344CB8AC3E}">
        <p14:creationId xmlns:p14="http://schemas.microsoft.com/office/powerpoint/2010/main" val="4497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9 Плана мероприятий:  </a:t>
            </a:r>
          </a:p>
          <a:p>
            <a:pPr algn="just"/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РАБОТЫ С ОБРАЩЕНИЯМИ ГРАЖДАН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ОРГАНИЗАЦИЙ ПО ФАКТАМ КОРРУПЦИИ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6" y="2283810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938933" y="2080956"/>
            <a:ext cx="80206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Информация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вопросам противодействия коррупции в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Министерстве актуализируется на постоянной основе на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информационных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стендах Министерства, интернет сайте Министерства (</a:t>
            </a:r>
            <a:r>
              <a:rPr lang="en-US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  <a:hlinkClick r:id="rId4"/>
              </a:rPr>
              <a:t>https</a:t>
            </a:r>
            <a:r>
              <a:rPr lang="en-US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  <a:hlinkClick r:id="rId4"/>
              </a:rPr>
              <a:t>://minzdrav.midural.ru</a:t>
            </a:r>
            <a:r>
              <a:rPr lang="en-US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  <a:hlinkClick r:id="rId4"/>
              </a:rPr>
              <a:t>/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),  в том числе: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контактные данные лиц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ответственных за организацию работы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противодействию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номеров "телефонов доверия" ("горячих линий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");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иные сведения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способах направления сообщений о фактах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коррупции.</a:t>
            </a: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25204" y="4490910"/>
            <a:ext cx="81112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Рассмотрено обращений с доводами о коррупционных правонарушениях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  <a:t>- 6 в отношении государственных учреждений здравоохранения.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  <a:t>По результатам рассмотрения признаны без обоснованными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  <a:t>или переадресованы в органы по компетенции;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  <a:t>- 0 в отношении гражданских служащих.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3" y="4509120"/>
            <a:ext cx="947963" cy="8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5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91914" y="565843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9 Плана мероприятий:  </a:t>
            </a:r>
          </a:p>
          <a:p>
            <a:pPr algn="just"/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РАБОТЫ С ОБРАЩЕНИЯМИ ГРАЖДАН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ОРГАНИЗАЦИЙ ПО ФАКТАМ КОРРУПЦИИ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279923"/>
              </p:ext>
            </p:extLst>
          </p:nvPr>
        </p:nvGraphicFramePr>
        <p:xfrm>
          <a:off x="104859" y="2852936"/>
          <a:ext cx="8710802" cy="298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445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10 Плана мероприятий:  </a:t>
            </a:r>
          </a:p>
          <a:p>
            <a:pPr algn="just"/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АНТИКОРРУПЦИОННОЕ ПРОСВЯЩЕНИЕ ГРАЖДАН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3" y="1743982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8934" y="1902835"/>
            <a:ext cx="82881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Разработаны и представлены на ознакомление,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том числе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информационных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стендах, гражданским служащим, работникам государственных учреждений здравоохранения Свердловской области:</a:t>
            </a:r>
          </a:p>
          <a:p>
            <a:pPr algn="just"/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профилактика коррупции в благотворительной деятельности;</a:t>
            </a:r>
          </a:p>
          <a:p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если вам предлагают взять/дать взятку.</a:t>
            </a:r>
          </a:p>
          <a:p>
            <a:pPr algn="just"/>
            <a:endParaRPr lang="ru-RU" dirty="0" smtClean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4745" y="4293155"/>
            <a:ext cx="8175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Актуализированные материалы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в разделах, посвященных вопросам противодействия коррупции, на сайте Министерства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размещаются</a:t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на постоянной основе.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" y="4152884"/>
            <a:ext cx="947963" cy="89549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09857" y="4437112"/>
            <a:ext cx="2954627" cy="266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12 Плана мероприятий:  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АНТИКОРРУПЦИОННОЕ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ПРОСВЕЩЕНИЕ ОБУЧАЮЩИХСЯ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36193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27584" y="1737225"/>
            <a:ext cx="81466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Информационная открытость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образовательной деятельности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ГБПОУ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«Свердловский областной медицинский колледж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», </a:t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ГАУ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ДПО «Уральский институт управления здравоохранением имени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А.Б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 Блохина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», в том числе на официальных сайтах обеспечивается в полном объеме. </a:t>
            </a:r>
          </a:p>
          <a:p>
            <a:pPr algn="just"/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рамках просветительской деятельности и воспитательных мероприятий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разработаны: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Памятка </a:t>
            </a:r>
            <a:r>
              <a:rPr lang="ru-RU" sz="14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«Что </a:t>
            </a:r>
            <a:r>
              <a:rPr lang="ru-RU" sz="14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нужно знать о </a:t>
            </a:r>
            <a:r>
              <a:rPr lang="ru-RU" sz="14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коррупции»;</a:t>
            </a:r>
            <a:endParaRPr lang="ru-RU" sz="1400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Памятка «Борьбу с коррупцией нужно начать с самого себя и требовать устранения коррупционных проявлений от окружающих</a:t>
            </a:r>
            <a:r>
              <a:rPr lang="ru-RU" sz="14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».</a:t>
            </a:r>
          </a:p>
          <a:p>
            <a:pPr marL="285750" indent="-285750" algn="just">
              <a:buFontTx/>
              <a:buChar char="-"/>
            </a:pPr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рамках проведения конкурса социальной рекламы: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принято участие в творческом </a:t>
            </a:r>
            <a:r>
              <a:rPr lang="ru-RU" sz="14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конкурсе </a:t>
            </a:r>
            <a:r>
              <a:rPr lang="ru-RU" sz="14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«Противодействия </a:t>
            </a:r>
            <a:r>
              <a:rPr lang="ru-RU" sz="14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 в медицинских учреждениях Свердловской области»;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принято участие в творческом конкурсе «Вместе против коррупции»;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конкурс рисунков, в котором приняли участие 30 обучающихся, студентам предложено отразить коррупционный элемент в литературных произведениях.  Обучающиеся выбрали произведения Гоголя Н. В. «Мертвые души», «Ревизор», пьесы А.Н. Островского.</a:t>
            </a:r>
          </a:p>
          <a:p>
            <a:pPr marL="285750" indent="-285750" algn="just">
              <a:buFontTx/>
              <a:buChar char="-"/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37189"/>
            <a:ext cx="947963" cy="89549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4" y="5238116"/>
            <a:ext cx="947963" cy="8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948790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13 Плана мероприятий:  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УЧАСТИЯ ИНСТИТУТОВ ГРАЖДАНСКОГО ОБЩЕСТВА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ПРОТИВОДЕЙСТВИИ КОРРУПЦИИ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5" y="2032064"/>
            <a:ext cx="1181387" cy="111600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57156" y="2235162"/>
            <a:ext cx="8146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2024 году в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целях оценки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эффективности деятельности по противодействию коррупции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заседании Общественного совета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рассмотрен доклад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итогах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выполнения планов мероприятий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противодействию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коррупции»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(протокол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12.08.2024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2). </a:t>
            </a:r>
          </a:p>
          <a:p>
            <a:pPr algn="ctr"/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Работа по исполнению плана мероприятий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противодействию коррупции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признана удовлетворительной</a:t>
            </a:r>
          </a:p>
          <a:p>
            <a:pPr algn="ctr"/>
            <a:endParaRPr lang="ru-RU" b="1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0" name="Picture 4" descr="https://do3.pskgu.ru/pluginfile.php/580919/course/overviewfiles/district_exec_meeting5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8FBED0"/>
              </a:clrFrom>
              <a:clrTo>
                <a:srgbClr val="8FBED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142" y="3999963"/>
            <a:ext cx="3405857" cy="309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4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14" y="1100768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14 Плана мероприятий: 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ЭФФЕКТИВНОСТИ АНТИКОРРУПЦИОННОЙ ДЕЯТЕЛЬНОСТИ МИНИСТЕРСТВА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3" y="2064405"/>
            <a:ext cx="769070" cy="72650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48056" y="2070265"/>
            <a:ext cx="79899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Проведено </a:t>
            </a:r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 </a:t>
            </a:r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заседания Комиссии </a:t>
            </a:r>
            <a:r>
              <a:rPr lang="ru-RU" sz="16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соблюдению требований к служебному поведению государственных гражданских служащих Свердловской области </a:t>
            </a:r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6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урегулированию конфликта интересов </a:t>
            </a:r>
          </a:p>
        </p:txBody>
      </p:sp>
      <p:graphicFrame>
        <p:nvGraphicFramePr>
          <p:cNvPr id="12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319781"/>
              </p:ext>
            </p:extLst>
          </p:nvPr>
        </p:nvGraphicFramePr>
        <p:xfrm>
          <a:off x="233295" y="3932314"/>
          <a:ext cx="8710802" cy="298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07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14" y="1100768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14 Плана мероприятий: 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ЭФФЕКТИВНОСТИ АНТИКОРРУПЦИОННОЙ ДЕЯТЕЛЬНОСТИ МИНИСТЕРСТВА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97429" y="2024098"/>
            <a:ext cx="83895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мероприятиях по профессиональному развитию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сфере противодействия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 принято участие:</a:t>
            </a:r>
          </a:p>
          <a:p>
            <a:pPr marL="285750" indent="-285750" algn="just"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гражданскими служащими впервые поступившими на гражданскую службу;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24 гражданскими служащими, участвующими в противодействии коррупции;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44 гражданскими служащими, утвержденными в составе  контрактной службы.</a:t>
            </a:r>
          </a:p>
          <a:p>
            <a:pPr marL="285750" indent="-285750" algn="just">
              <a:buFontTx/>
              <a:buChar char="-"/>
            </a:pPr>
            <a:endParaRPr lang="ru-RU" b="1" dirty="0" smtClean="0">
              <a:solidFill>
                <a:schemeClr val="bg1"/>
              </a:solidFill>
            </a:endParaRPr>
          </a:p>
          <a:p>
            <a:pPr algn="just"/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9" y="2024098"/>
            <a:ext cx="948934" cy="896415"/>
          </a:xfrm>
          <a:prstGeom prst="rect">
            <a:avLst/>
          </a:prstGeom>
        </p:spPr>
      </p:pic>
      <p:graphicFrame>
        <p:nvGraphicFramePr>
          <p:cNvPr id="12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869403"/>
              </p:ext>
            </p:extLst>
          </p:nvPr>
        </p:nvGraphicFramePr>
        <p:xfrm>
          <a:off x="58514" y="3573016"/>
          <a:ext cx="8977982" cy="3343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55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670" y="1758304"/>
            <a:ext cx="9060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Достигнутые целевые показатели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526397"/>
            <a:ext cx="849694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7035" algn="ctr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2024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году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из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57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запланированных мероприятий </a:t>
            </a:r>
          </a:p>
          <a:p>
            <a:pPr indent="407035" algn="ctr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Плана Министерства здравоохранения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Свердловской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области </a:t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по противодействию коррупции </a:t>
            </a:r>
          </a:p>
          <a:p>
            <a:pPr indent="407035" algn="ctr">
              <a:spcAft>
                <a:spcPts val="0"/>
              </a:spcAft>
            </a:pP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выполнено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57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в полном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объеме в 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установленные сроки. </a:t>
            </a:r>
            <a:endParaRPr lang="ru-RU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indent="407035" algn="ctr">
              <a:spcAft>
                <a:spcPts val="0"/>
              </a:spcAft>
            </a:pP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805264"/>
            <a:ext cx="40354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исп. </a:t>
            </a:r>
            <a:r>
              <a:rPr lang="ru-RU" sz="1200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Вероника Дмитриевна Максимова</a:t>
            </a:r>
            <a:endParaRPr lang="ru-RU" sz="1200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sz="12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</a:t>
            </a:r>
            <a:r>
              <a:rPr lang="ru-RU" sz="1200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ел. (</a:t>
            </a:r>
            <a:r>
              <a:rPr lang="ru-RU" sz="12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343) 312-00-03, (доб. </a:t>
            </a:r>
            <a:r>
              <a:rPr lang="ru-RU" sz="1200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895)</a:t>
            </a:r>
            <a:endParaRPr lang="ru-RU" sz="1200" b="1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b="1" dirty="0" smtClean="0">
              <a:solidFill>
                <a:schemeClr val="bg1"/>
              </a:solidFill>
            </a:endParaRPr>
          </a:p>
          <a:p>
            <a:pPr algn="just"/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6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69794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 Плана мероприятий:  </a:t>
            </a:r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НОРМАТИВНОГО ПРАВОВОГО ОБЕСПЕЧЕНИЯ ДЕЯТЕЛЬНОСТИ ПО ПРОТИВОДЕЙСТВИЮ КОРРУПЦИИ</a:t>
            </a:r>
          </a:p>
          <a:p>
            <a:pPr lvl="0"/>
            <a:endParaRPr lang="ru-RU" dirty="0" smtClean="0">
              <a:solidFill>
                <a:schemeClr val="bg1"/>
              </a:solidFill>
            </a:endParaRPr>
          </a:p>
          <a:p>
            <a:pPr lvl="0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888" y="2492896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проводится систематический анализ нормативных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правовых актов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Министерства регулирующих вопросы противодействия коррупции на соответствие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законодательством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РФ, Свердловской области;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нормативные правовые акты приведены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соответствие с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законодательством;</a:t>
            </a:r>
          </a:p>
          <a:p>
            <a:pPr algn="just"/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2024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году изменения в нормативные акты Министерства, регулирующие вопросы противодействия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 вносились.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" y="3599292"/>
            <a:ext cx="691363" cy="6531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1128"/>
            <a:ext cx="712219" cy="67280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" y="2451027"/>
            <a:ext cx="691363" cy="6531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6" r="35568"/>
          <a:stretch/>
        </p:blipFill>
        <p:spPr>
          <a:xfrm flipH="1">
            <a:off x="7596335" y="5094063"/>
            <a:ext cx="1547664" cy="193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86733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2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РЕЗУЛЬТАТИВНОСТИ АНТИКОРРУПЦИОННОЙ ЭКСПЕРТИЗЫ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НОРМАТИВНЫХ ПРАВОВЫХ АКТОВ </a:t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ПРОЕКТОВ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НОРМАТИВНЫХ ПРАВОВЫХ АКТОВ МИНИСТЕРСТВА </a:t>
            </a:r>
          </a:p>
          <a:p>
            <a:pPr lvl="0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2920" y="2093133"/>
            <a:ext cx="844141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2024 году проведена внутренняя и независимая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антикоррупционная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экспертиза: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145 проект приказов Министерства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нормативным характером;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42 проекта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постановлений Правительства Свердловской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области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;</a:t>
            </a:r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проекта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указов Губернатора Свердловской области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 проектах приказов Министерства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выявлены и исключены </a:t>
            </a:r>
            <a:r>
              <a:rPr lang="ru-RU" dirty="0" err="1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коррупциогенные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факторы.</a:t>
            </a:r>
          </a:p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2" y="2194458"/>
            <a:ext cx="585353" cy="552957"/>
          </a:xfrm>
          <a:prstGeom prst="rect">
            <a:avLst/>
          </a:prstGeom>
        </p:spPr>
      </p:pic>
      <p:graphicFrame>
        <p:nvGraphicFramePr>
          <p:cNvPr id="18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00915"/>
              </p:ext>
            </p:extLst>
          </p:nvPr>
        </p:nvGraphicFramePr>
        <p:xfrm>
          <a:off x="323528" y="4151673"/>
          <a:ext cx="8352928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616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</a:t>
            </a:r>
            <a:r>
              <a:rPr lang="ru-RU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6322" y="1082754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3 Плана мероприятий:  </a:t>
            </a:r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ДЕЯТЕЛЬНОСТИ ПО ОБЕСПЕЧЕНИЮ СОБЛЮДЕНИЯ ОГРАНИЧЕНИЙ И ЗАПРЕТОВ, ТРЕБОВАНИЙ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ПРЕДОТВРАЩЕНИИ И УРЕГУЛИРОВАНИИ КОНФЛИКТА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ЛИЦАМИ, НА КОТОРЫХ ТАКИЕ ОГРАНИЧЕНИЯ, ЗАПРЕТЫ ИЛИ ОБЯЗАННОСТИ ВОЗЛОЖЕНЫ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341" y="294056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4" y="3839042"/>
            <a:ext cx="698439" cy="6597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1152" y="3789040"/>
            <a:ext cx="827558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Обеспечено функционирование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комиссии по урегулированию конфликта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интересов.</a:t>
            </a:r>
          </a:p>
          <a:p>
            <a:pPr algn="just"/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2024 году проведено </a:t>
            </a: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</a:t>
            </a: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заседания:</a:t>
            </a:r>
          </a:p>
          <a:p>
            <a:pPr marL="171450" lvl="0" indent="-171450" algn="just">
              <a:buFontTx/>
              <a:buChar char="-"/>
            </a:pP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результатах </a:t>
            </a: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проверки </a:t>
            </a: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достоверности и полноты сведений о доходах, об имуществе и обязательствах имущественного характера </a:t>
            </a: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 </a:t>
            </a: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2021-2023 </a:t>
            </a: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годы, представленных государственными служащими; </a:t>
            </a:r>
            <a:endParaRPr lang="ru-RU" sz="1300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171450" lvl="0" indent="-171450" algn="just">
              <a:buFontTx/>
              <a:buChar char="-"/>
            </a:pP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рассмотрении поступивших в Министерство здравоохранения Свердловской области уведомлений о возникновении личной заинтересованности при осуществлении трудовых обязанностей, которая приводит или может привести к конфликту интересов;</a:t>
            </a:r>
          </a:p>
          <a:p>
            <a:pPr marL="171450" lvl="0" indent="-171450" algn="just">
              <a:buFontTx/>
              <a:buChar char="-"/>
            </a:pP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правоприменительной практике по результатам вступивших в законную силу решений судов о признании недействительными ненормативных правовых актов, незаконных решений и действий (бездействий) Министерства здравоохранения Свердловской области в </a:t>
            </a:r>
            <a:r>
              <a:rPr lang="en-US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 - III </a:t>
            </a: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кварталах 2024 года;</a:t>
            </a:r>
          </a:p>
          <a:p>
            <a:pPr marL="171450" indent="-171450" algn="just">
              <a:buFontTx/>
              <a:buChar char="-"/>
            </a:pP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</a:t>
            </a: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рассмотрении уведомления о трудоустройстве бывшего гражданского служащего Министерства здравоохранения Свердловской области;</a:t>
            </a:r>
          </a:p>
          <a:p>
            <a:pPr marL="171450" indent="-171450" algn="just">
              <a:buFontTx/>
              <a:buChar char="-"/>
            </a:pP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</a:t>
            </a: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sz="13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рассмотрении уведомления представителя нанимателя о выполнении иной оплачиваемой работы.</a:t>
            </a:r>
          </a:p>
          <a:p>
            <a:pPr marL="171450" lvl="0" indent="-171450" algn="just">
              <a:buFontTx/>
              <a:buChar char="-"/>
            </a:pPr>
            <a:endParaRPr lang="ru-RU" sz="1400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5" y="2784966"/>
            <a:ext cx="698439" cy="65978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81152" y="2889570"/>
            <a:ext cx="83553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Проведена декларационная компания, в рамках которой сведения о доходах представлены: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97 государственными служащими;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sz="13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157 руководителями государственных учреждений здравоохранения Свердловской области.</a:t>
            </a:r>
            <a:endParaRPr lang="ru-RU" sz="1300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6322" y="1082754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3 Плана мероприятий:  </a:t>
            </a:r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ДЕЯТЕЛЬНОСТИ ПО ОБЕСПЕЧЕНИЮ СОБЛЮДЕНИЯ ОГРАНИЧЕНИЙ И ЗАПРЕТОВ, ТРЕБОВАНИЙ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ПРЕДОТВРАЩЕНИИ И УРЕГУЛИРОВАНИИ КОНФЛИКТА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ЛИЦАМИ, НА КОТОРЫХ ТАКИЕ ОГРАНИЧЕНИЯ, ЗАПРЕТЫ ИЛИ ОБЯЗАННОСТИ ВОЗЛОЖЕНЫ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341" y="294056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950634"/>
              </p:ext>
            </p:extLst>
          </p:nvPr>
        </p:nvGraphicFramePr>
        <p:xfrm>
          <a:off x="107504" y="3240839"/>
          <a:ext cx="8710802" cy="298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97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4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РАБОТЫ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КАДРОВЫХ СЛУЖБ ПО ПРОФИЛАКТИКЕ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КОРРУПЦИОННЫХ И ИНЫХ ПРАВОНАРУШЕНИЙ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341" y="294056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6" y="4293096"/>
            <a:ext cx="698439" cy="65978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7" y="2068290"/>
            <a:ext cx="698439" cy="65978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24366" y="2068290"/>
            <a:ext cx="8302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гражданами при поступлении на государственную гражданскую службу проводится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вводный инструктаж антикоррупционной направленности;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4365" y="2835157"/>
            <a:ext cx="83025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гражданскими служащими и руководителями государственных учреждений здравоохранения на постоянной основе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проводится работа по ознакомлению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информационными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материалами, памятками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антикоррупционной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направленности;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7" y="3008892"/>
            <a:ext cx="698439" cy="6597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4365" y="4214216"/>
            <a:ext cx="82177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гражданским служащим,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замещение которых связано с коррупционными рисками, планирующим увольнение с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гражданской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службы выдаются памятки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соблюдении ограничений при заключении ими после увольнения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трудового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договора и (или) гражданско-правового договора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В 2024 году выдано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 вышеуказанных памяток.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941168"/>
            <a:ext cx="25557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68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6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ПРОТИВОДЕЙСТВИЯ КОРРУПЦИИ В СФЕРЕ ЗАКУПОК ТОВАРОВ, РАБОТ, УСЛУГ ДЛЯ ОБЕСПЕЧЕНИЯ ГОСУДАРСТВЕННЫХ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МУНИЦИПАЛЬНЫХ НУЖД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341" y="294056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3" y="2361759"/>
            <a:ext cx="887437" cy="83832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41439" y="2290025"/>
            <a:ext cx="83025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оставлены 44 профиля гражданских служащих контрактной службы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анкетными данными, с целью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повышения эффективности механизмов предотвращения и урегулирования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конфликта интересов при осуществлении закупок;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4" y="3476777"/>
            <a:ext cx="885272" cy="83627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41438" y="3591101"/>
            <a:ext cx="8302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 2024 год проанализирована 191 закупка, реализованных Министерством.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результатам анализа-конфликт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 не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выявлен;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05" y="4471906"/>
            <a:ext cx="885272" cy="83627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41438" y="4471906"/>
            <a:ext cx="7923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расчете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значений показателей эффективности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осуществления антикоррупционного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контроля за расходованием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 областного бюджета.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47" y="5022346"/>
            <a:ext cx="1935621" cy="183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7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ВНЕДРЕНИЕ В ДЕЯТЕЛЬНОСТЬ МИНИСТЕРСТВА ИННОВАЦИОННЫХ ТЕХНОЛОГИЙ, ПОВЫШАЮЩИХ ОБЪЕКТИВНОСТЬ И ОБЕСПЕЧИВАЮЩИХ ПРОЗРАЧНОСТЬ ПРИ ПРИНЯТИИ НОРМАТИВНЫХ ПРАВОВЫХ АКТОВ МИНИСТЕРСТВА И УПРАВЛЕНЧЕСКИХ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РЕШЕНИЙ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2288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63543" y="2754676"/>
            <a:ext cx="8302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ежеквартальное наполнение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разделов функционального модуля автоматизированной системы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«Антикоррупционный мониторинг»;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7" y="3647960"/>
            <a:ext cx="947963" cy="89549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3882" y="3763868"/>
            <a:ext cx="8121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установлены камеры видеонаблюдения в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целях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контроля за порядком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поведения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служащих при приеме граждан в помещениях Министерства;</a:t>
            </a: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3073" y="4673632"/>
            <a:ext cx="82234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подраздел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сайта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«Технологические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схемы предоставления государственных услуг» содержит пошаговые инструкции и схемы предоставления государственных услуг, а также информацию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их получении в электронном виде через Единый портал государственных и муниципальных услуг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портал государственных и муниципальных услуг Свердловской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области.</a:t>
            </a: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" y="4713150"/>
            <a:ext cx="947963" cy="8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8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РАБОТЫ ПО ПРЕДУПРЕЖДЕНИЮ КОРРУПЦИИ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ГОСУДАРСТВЕННЫХ УЧРЕЖДЕНИЯХ, ПОДВЕДОМСТВЕННЫХ МИНИСТЕРСТВУ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4" y="2387186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71866" y="2297466"/>
            <a:ext cx="83025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01.03.2024 года организовано участие руководителей государственных учреждений, подведомственных Министерству в семинаре 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2024 году (за отчетный 2023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год)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режиме видео-конференц-связи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4" y="4318165"/>
            <a:ext cx="947963" cy="8954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71866" y="4461479"/>
            <a:ext cx="8078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государственные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здравоохранения  направляются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постоянной основе информационные, методические материалы.</a:t>
            </a:r>
          </a:p>
        </p:txBody>
      </p:sp>
    </p:spTree>
    <p:extLst>
      <p:ext uri="{BB962C8B-B14F-4D97-AF65-F5344CB8AC3E}">
        <p14:creationId xmlns:p14="http://schemas.microsoft.com/office/powerpoint/2010/main" val="34741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5926</TotalTime>
  <Words>1344</Words>
  <Application>Microsoft Office PowerPoint</Application>
  <PresentationFormat>Экран (4:3)</PresentationFormat>
  <Paragraphs>124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Bahnschrift SemiBold Condensed</vt:lpstr>
      <vt:lpstr>Calibri</vt:lpstr>
      <vt:lpstr>Century Gothic</vt:lpstr>
      <vt:lpstr>Liberation Serif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Кривило Юлия Олеговна</dc:creator>
  <cp:lastModifiedBy>Максимова Вероника Дмитриевна</cp:lastModifiedBy>
  <cp:revision>225</cp:revision>
  <cp:lastPrinted>2022-01-28T05:20:16Z</cp:lastPrinted>
  <dcterms:created xsi:type="dcterms:W3CDTF">2019-01-23T03:32:08Z</dcterms:created>
  <dcterms:modified xsi:type="dcterms:W3CDTF">2025-03-19T07:34:56Z</dcterms:modified>
</cp:coreProperties>
</file>